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6"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6"/>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644DB-9F13-4A79-AE2C-43190F0AFB4C}" v="12" dt="2020-07-13T08:03:27.9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DBD644DB-9F13-4A79-AE2C-43190F0AFB4C}"/>
    <pc:docChg chg="custSel addSld modSld modSection">
      <pc:chgData name="Marieke Drabbe" userId="b9b1a049-6b87-453c-9d4e-1b3ea0ffd634" providerId="ADAL" clId="{DBD644DB-9F13-4A79-AE2C-43190F0AFB4C}" dt="2020-07-13T08:03:27.978" v="62" actId="14100"/>
      <pc:docMkLst>
        <pc:docMk/>
      </pc:docMkLst>
      <pc:sldChg chg="addSp delSp modSp mod">
        <pc:chgData name="Marieke Drabbe" userId="b9b1a049-6b87-453c-9d4e-1b3ea0ffd634" providerId="ADAL" clId="{DBD644DB-9F13-4A79-AE2C-43190F0AFB4C}" dt="2020-07-13T08:03:27.978" v="62" actId="14100"/>
        <pc:sldMkLst>
          <pc:docMk/>
          <pc:sldMk cId="3491648649" sldId="257"/>
        </pc:sldMkLst>
        <pc:picChg chg="del">
          <ac:chgData name="Marieke Drabbe" userId="b9b1a049-6b87-453c-9d4e-1b3ea0ffd634" providerId="ADAL" clId="{DBD644DB-9F13-4A79-AE2C-43190F0AFB4C}" dt="2020-07-13T08:03:22.288" v="59" actId="478"/>
          <ac:picMkLst>
            <pc:docMk/>
            <pc:sldMk cId="3491648649" sldId="257"/>
            <ac:picMk id="2" creationId="{00000000-0000-0000-0000-000000000000}"/>
          </ac:picMkLst>
        </pc:picChg>
        <pc:picChg chg="add del">
          <ac:chgData name="Marieke Drabbe" userId="b9b1a049-6b87-453c-9d4e-1b3ea0ffd634" providerId="ADAL" clId="{DBD644DB-9F13-4A79-AE2C-43190F0AFB4C}" dt="2020-07-13T08:03:15.709" v="54"/>
          <ac:picMkLst>
            <pc:docMk/>
            <pc:sldMk cId="3491648649" sldId="257"/>
            <ac:picMk id="3" creationId="{4E3264E4-7D3F-4541-A225-D811E6CECA74}"/>
          </ac:picMkLst>
        </pc:picChg>
        <pc:picChg chg="add del">
          <ac:chgData name="Marieke Drabbe" userId="b9b1a049-6b87-453c-9d4e-1b3ea0ffd634" providerId="ADAL" clId="{DBD644DB-9F13-4A79-AE2C-43190F0AFB4C}" dt="2020-07-13T08:03:08.417" v="52"/>
          <ac:picMkLst>
            <pc:docMk/>
            <pc:sldMk cId="3491648649" sldId="257"/>
            <ac:picMk id="1026" creationId="{86886117-CD05-4C46-800B-F7246E3C173A}"/>
          </ac:picMkLst>
        </pc:picChg>
        <pc:picChg chg="add mod">
          <ac:chgData name="Marieke Drabbe" userId="b9b1a049-6b87-453c-9d4e-1b3ea0ffd634" providerId="ADAL" clId="{DBD644DB-9F13-4A79-AE2C-43190F0AFB4C}" dt="2020-07-13T08:03:27.978" v="62" actId="14100"/>
          <ac:picMkLst>
            <pc:docMk/>
            <pc:sldMk cId="3491648649" sldId="257"/>
            <ac:picMk id="1028" creationId="{42313931-6337-44FB-9AD9-9A6D4DD1A4AF}"/>
          </ac:picMkLst>
        </pc:picChg>
      </pc:sldChg>
      <pc:sldChg chg="modSp mod">
        <pc:chgData name="Marieke Drabbe" userId="b9b1a049-6b87-453c-9d4e-1b3ea0ffd634" providerId="ADAL" clId="{DBD644DB-9F13-4A79-AE2C-43190F0AFB4C}" dt="2020-07-02T15:31:21.103" v="1" actId="1076"/>
        <pc:sldMkLst>
          <pc:docMk/>
          <pc:sldMk cId="83892022" sldId="260"/>
        </pc:sldMkLst>
        <pc:spChg chg="mod">
          <ac:chgData name="Marieke Drabbe" userId="b9b1a049-6b87-453c-9d4e-1b3ea0ffd634" providerId="ADAL" clId="{DBD644DB-9F13-4A79-AE2C-43190F0AFB4C}" dt="2020-07-02T15:31:18.293" v="0"/>
          <ac:spMkLst>
            <pc:docMk/>
            <pc:sldMk cId="83892022" sldId="260"/>
            <ac:spMk id="10" creationId="{00000000-0000-0000-0000-000000000000}"/>
          </ac:spMkLst>
        </pc:spChg>
        <pc:picChg chg="mod">
          <ac:chgData name="Marieke Drabbe" userId="b9b1a049-6b87-453c-9d4e-1b3ea0ffd634" providerId="ADAL" clId="{DBD644DB-9F13-4A79-AE2C-43190F0AFB4C}" dt="2020-07-02T15:31:21.103" v="1" actId="1076"/>
          <ac:picMkLst>
            <pc:docMk/>
            <pc:sldMk cId="83892022" sldId="260"/>
            <ac:picMk id="14" creationId="{00000000-0000-0000-0000-000000000000}"/>
          </ac:picMkLst>
        </pc:picChg>
      </pc:sldChg>
      <pc:sldChg chg="modSp mod">
        <pc:chgData name="Marieke Drabbe" userId="b9b1a049-6b87-453c-9d4e-1b3ea0ffd634" providerId="ADAL" clId="{DBD644DB-9F13-4A79-AE2C-43190F0AFB4C}" dt="2020-07-10T14:34:55.280" v="49" actId="20577"/>
        <pc:sldMkLst>
          <pc:docMk/>
          <pc:sldMk cId="2446642812" sldId="264"/>
        </pc:sldMkLst>
        <pc:spChg chg="mod">
          <ac:chgData name="Marieke Drabbe" userId="b9b1a049-6b87-453c-9d4e-1b3ea0ffd634" providerId="ADAL" clId="{DBD644DB-9F13-4A79-AE2C-43190F0AFB4C}" dt="2020-07-10T14:34:55.280" v="49" actId="20577"/>
          <ac:spMkLst>
            <pc:docMk/>
            <pc:sldMk cId="2446642812" sldId="264"/>
            <ac:spMk id="8" creationId="{00000000-0000-0000-0000-000000000000}"/>
          </ac:spMkLst>
        </pc:spChg>
      </pc:sldChg>
      <pc:sldChg chg="modSp mod">
        <pc:chgData name="Marieke Drabbe" userId="b9b1a049-6b87-453c-9d4e-1b3ea0ffd634" providerId="ADAL" clId="{DBD644DB-9F13-4A79-AE2C-43190F0AFB4C}" dt="2020-07-10T14:34:44.564" v="17" actId="20577"/>
        <pc:sldMkLst>
          <pc:docMk/>
          <pc:sldMk cId="2052387474" sldId="265"/>
        </pc:sldMkLst>
        <pc:graphicFrameChg chg="modGraphic">
          <ac:chgData name="Marieke Drabbe" userId="b9b1a049-6b87-453c-9d4e-1b3ea0ffd634" providerId="ADAL" clId="{DBD644DB-9F13-4A79-AE2C-43190F0AFB4C}" dt="2020-07-10T14:34:44.564" v="17" actId="20577"/>
          <ac:graphicFrameMkLst>
            <pc:docMk/>
            <pc:sldMk cId="2052387474" sldId="265"/>
            <ac:graphicFrameMk id="6" creationId="{00000000-0000-0000-0000-000000000000}"/>
          </ac:graphicFrameMkLst>
        </pc:graphicFrameChg>
      </pc:sldChg>
      <pc:sldChg chg="add">
        <pc:chgData name="Marieke Drabbe" userId="b9b1a049-6b87-453c-9d4e-1b3ea0ffd634" providerId="ADAL" clId="{DBD644DB-9F13-4A79-AE2C-43190F0AFB4C}" dt="2020-07-13T08:01:21.749" v="50" actId="22"/>
        <pc:sldMkLst>
          <pc:docMk/>
          <pc:sldMk cId="2429038155" sldId="266"/>
        </pc:sldMkLst>
      </pc:sldChg>
    </pc:docChg>
  </pc:docChgLst>
  <pc:docChgLst>
    <pc:chgData name="Marieke Drabbe" userId="S::m.drabbe@helicon.nl::b9b1a049-6b87-453c-9d4e-1b3ea0ffd634" providerId="AD" clId="Web-{5B766286-C6B4-4D46-94B8-3C28750FFD35}"/>
    <pc:docChg chg="modSld">
      <pc:chgData name="Marieke Drabbe" userId="S::m.drabbe@helicon.nl::b9b1a049-6b87-453c-9d4e-1b3ea0ffd634" providerId="AD" clId="Web-{5B766286-C6B4-4D46-94B8-3C28750FFD35}" dt="2019-05-15T12:50:50.105" v="31" actId="14100"/>
      <pc:docMkLst>
        <pc:docMk/>
      </pc:docMkLst>
      <pc:sldChg chg="modSp">
        <pc:chgData name="Marieke Drabbe" userId="S::m.drabbe@helicon.nl::b9b1a049-6b87-453c-9d4e-1b3ea0ffd634" providerId="AD" clId="Web-{5B766286-C6B4-4D46-94B8-3C28750FFD35}" dt="2019-05-15T12:50:44.793" v="30" actId="14100"/>
        <pc:sldMkLst>
          <pc:docMk/>
          <pc:sldMk cId="83892022" sldId="260"/>
        </pc:sldMkLst>
        <pc:spChg chg="mod">
          <ac:chgData name="Marieke Drabbe" userId="S::m.drabbe@helicon.nl::b9b1a049-6b87-453c-9d4e-1b3ea0ffd634" providerId="AD" clId="Web-{5B766286-C6B4-4D46-94B8-3C28750FFD35}" dt="2019-05-15T12:50:44.793" v="30" actId="14100"/>
          <ac:spMkLst>
            <pc:docMk/>
            <pc:sldMk cId="83892022" sldId="260"/>
            <ac:spMk id="10" creationId="{00000000-0000-0000-0000-000000000000}"/>
          </ac:spMkLst>
        </pc:spChg>
      </pc:sldChg>
      <pc:sldChg chg="modSp">
        <pc:chgData name="Marieke Drabbe" userId="S::m.drabbe@helicon.nl::b9b1a049-6b87-453c-9d4e-1b3ea0ffd634" providerId="AD" clId="Web-{5B766286-C6B4-4D46-94B8-3C28750FFD35}" dt="2019-05-15T12:50:50.105" v="31" actId="14100"/>
        <pc:sldMkLst>
          <pc:docMk/>
          <pc:sldMk cId="1752962136" sldId="263"/>
        </pc:sldMkLst>
        <pc:spChg chg="mod">
          <ac:chgData name="Marieke Drabbe" userId="S::m.drabbe@helicon.nl::b9b1a049-6b87-453c-9d4e-1b3ea0ffd634" providerId="AD" clId="Web-{5B766286-C6B4-4D46-94B8-3C28750FFD35}" dt="2019-05-15T12:50:50.105" v="31" actId="14100"/>
          <ac:spMkLst>
            <pc:docMk/>
            <pc:sldMk cId="1752962136" sldId="263"/>
            <ac:spMk id="12" creationId="{00000000-0000-0000-0000-000000000000}"/>
          </ac:spMkLst>
        </pc:spChg>
      </pc:sldChg>
      <pc:sldChg chg="modSp">
        <pc:chgData name="Marieke Drabbe" userId="S::m.drabbe@helicon.nl::b9b1a049-6b87-453c-9d4e-1b3ea0ffd634" providerId="AD" clId="Web-{5B766286-C6B4-4D46-94B8-3C28750FFD35}" dt="2019-05-15T12:50:20.183" v="2" actId="20577"/>
        <pc:sldMkLst>
          <pc:docMk/>
          <pc:sldMk cId="2052387474" sldId="265"/>
        </pc:sldMkLst>
        <pc:spChg chg="mod">
          <ac:chgData name="Marieke Drabbe" userId="S::m.drabbe@helicon.nl::b9b1a049-6b87-453c-9d4e-1b3ea0ffd634" providerId="AD" clId="Web-{5B766286-C6B4-4D46-94B8-3C28750FFD35}" dt="2019-05-15T12:50:20.183" v="2"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13-7-2020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13-7-2020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13-7-2020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13-7-2020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13-7-2020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13-7-2020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13-7-2020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Stad van de toekomst – periode 3</a:t>
            </a:r>
            <a:br>
              <a:rPr lang="nl-NL"/>
            </a:br>
            <a:r>
              <a:rPr lang="nl-NL" sz="3600" i="1"/>
              <a:t>Specialisatie Water en energie</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688326"/>
            <a:ext cx="5401924" cy="333520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Voor deze opdracht ga je nadenken over de stad van de toekomst op het gebied van water &amp; energie.  Je gaat je verdiepen in de trends en ontwikkelingen op het gebied van energievoorziening en energieverbruik en de wijze waarop we in de toekomst omgaan met drink- afval- en/of hemelwater.</a:t>
            </a:r>
          </a:p>
          <a:p>
            <a:pPr>
              <a:lnSpc>
                <a:spcPct val="107000"/>
              </a:lnSpc>
              <a:spcAft>
                <a:spcPts val="0"/>
              </a:spcAft>
              <a:buNone/>
            </a:pPr>
            <a:r>
              <a:rPr lang="nl-NL" sz="1600"/>
              <a:t>De markt en onze leefomgeving wordt steeds internationaler en </a:t>
            </a:r>
            <a:r>
              <a:rPr lang="nl-NL" sz="1600" err="1"/>
              <a:t>the</a:t>
            </a:r>
            <a:r>
              <a:rPr lang="nl-NL" sz="1600"/>
              <a:t> internet of </a:t>
            </a:r>
            <a:r>
              <a:rPr lang="nl-NL" sz="1600" err="1"/>
              <a:t>things</a:t>
            </a:r>
            <a:r>
              <a:rPr lang="nl-NL" sz="1600"/>
              <a:t> wordt steeds belangrijker. Er zijn veel bedrijven bezig met de toekomst en de trends en ontwikkelingen die op dit gebied spelen. Door op bezoek te gaan bij deze inspirerende plekken doe je inspiratie op over wat er allemaal speelt en mogelijk is.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685203"/>
            <a:ext cx="5576289" cy="265303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Ga op zoek naar de problemen die spelen binnen een duurzame water- en energievoorziening en de wijze waarop de maatschappij omgaat met hemel- en afvalwater. Bekijk ook welke trends en ontwikkelingen er spelen. </a:t>
            </a:r>
          </a:p>
          <a:p>
            <a:pPr>
              <a:buNone/>
            </a:pPr>
            <a:r>
              <a:rPr lang="nl-NL" sz="1600"/>
              <a:t>Welke visie heb jij op de toekomst van onze leefomgeving? Hoe denk jij dat de stad er in 2050 uitziet? Ga op zoek naar jouw visie over de stad van de toekomst op het gebied van water en energie. Geef je visie vorm in een visueel ontwerp en zorg voor een goede onderbouwing. </a:t>
            </a:r>
          </a:p>
        </p:txBody>
      </p:sp>
      <p:sp>
        <p:nvSpPr>
          <p:cNvPr id="17" name="Rechthoek 16"/>
          <p:cNvSpPr/>
          <p:nvPr/>
        </p:nvSpPr>
        <p:spPr>
          <a:xfrm>
            <a:off x="10136183" y="6216646"/>
            <a:ext cx="1887055" cy="369332"/>
          </a:xfrm>
          <a:prstGeom prst="rect">
            <a:avLst/>
          </a:prstGeom>
        </p:spPr>
        <p:txBody>
          <a:bodyPr wrap="none">
            <a:spAutoFit/>
          </a:bodyPr>
          <a:lstStyle/>
          <a:p>
            <a:r>
              <a:rPr lang="nl-NL"/>
              <a:t>IBS-SEM-SVT-W43</a:t>
            </a:r>
            <a:endParaRPr lang="nl-NL">
              <a:solidFill>
                <a:schemeClr val="bg1">
                  <a:lumMod val="50000"/>
                </a:schemeClr>
              </a:solidFill>
            </a:endParaRPr>
          </a:p>
        </p:txBody>
      </p:sp>
      <p:pic>
        <p:nvPicPr>
          <p:cNvPr id="1028" name="Picture 4" descr="Why neuroscience research will be critical to designing future cities">
            <a:extLst>
              <a:ext uri="{FF2B5EF4-FFF2-40B4-BE49-F238E27FC236}">
                <a16:creationId xmlns:a16="http://schemas.microsoft.com/office/drawing/2014/main" id="{42313931-6337-44FB-9AD9-9A6D4DD1A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273" y="4466102"/>
            <a:ext cx="3537985" cy="199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visiedocument, eindgesprek. In onderstaande tabel is een overzicht van de toetsen weergegeven. </a:t>
            </a:r>
          </a:p>
        </p:txBody>
      </p:sp>
      <p:sp>
        <p:nvSpPr>
          <p:cNvPr id="17" name="Tekstvak 16"/>
          <p:cNvSpPr txBox="1"/>
          <p:nvPr/>
        </p:nvSpPr>
        <p:spPr>
          <a:xfrm>
            <a:off x="6674876" y="1900696"/>
            <a:ext cx="4678922" cy="4290598"/>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behorende bij deze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een analyse doen over de oorzaak van maatschappelijke uitdagingen/problemen op het gebied van duurzame water- en energievoorziening. </a:t>
            </a:r>
          </a:p>
          <a:p>
            <a:pPr marL="342900" lvl="0" indent="-342900">
              <a:lnSpc>
                <a:spcPct val="107000"/>
              </a:lnSpc>
              <a:spcAft>
                <a:spcPts val="0"/>
              </a:spcAft>
              <a:buFont typeface="+mj-lt"/>
              <a:buAutoNum type="arabicPeriod"/>
            </a:pPr>
            <a:r>
              <a:rPr lang="nl-NL" sz="1600"/>
              <a:t>Je kunt onderzoek doen naar de trends en ontwikkelingen op het gebied van water en energie de toekomstige stad. </a:t>
            </a:r>
          </a:p>
          <a:p>
            <a:pPr marL="342900" lvl="0" indent="-342900">
              <a:lnSpc>
                <a:spcPct val="107000"/>
              </a:lnSpc>
              <a:spcAft>
                <a:spcPts val="0"/>
              </a:spcAft>
              <a:buFont typeface="+mj-lt"/>
              <a:buAutoNum type="arabicPeriod"/>
            </a:pPr>
            <a:r>
              <a:rPr lang="nl-NL" sz="1600"/>
              <a:t>Je kunt een visiedocument maken over de toekomstige stad op het gebied van duurzame water- en energievoorziening. </a:t>
            </a:r>
          </a:p>
          <a:p>
            <a:pPr marL="342900" lvl="0" indent="-342900">
              <a:lnSpc>
                <a:spcPct val="107000"/>
              </a:lnSpc>
              <a:spcAft>
                <a:spcPts val="0"/>
              </a:spcAft>
              <a:buFont typeface="+mj-lt"/>
              <a:buAutoNum type="arabicPeriod"/>
            </a:pPr>
            <a:r>
              <a:rPr lang="nl-NL" sz="1600"/>
              <a:t>Je kunt in een gesprek reflecteren op de werkprocessen van kerntaak 3 en 4 van het dossier.</a:t>
            </a:r>
          </a:p>
        </p:txBody>
      </p:sp>
      <p:graphicFrame>
        <p:nvGraphicFramePr>
          <p:cNvPr id="6" name="Tabel 5"/>
          <p:cNvGraphicFramePr>
            <a:graphicFrameLocks noGrp="1"/>
          </p:cNvGraphicFramePr>
          <p:nvPr>
            <p:extLst>
              <p:ext uri="{D42A27DB-BD31-4B8C-83A1-F6EECF244321}">
                <p14:modId xmlns:p14="http://schemas.microsoft.com/office/powerpoint/2010/main" val="1514345180"/>
              </p:ext>
            </p:extLst>
          </p:nvPr>
        </p:nvGraphicFramePr>
        <p:xfrm>
          <a:off x="684707" y="3351526"/>
          <a:ext cx="5616013" cy="265176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Visiedocument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Reflectiegesprek</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10</a:t>
                      </a:r>
                      <a:r>
                        <a:rPr lang="nl-NL" sz="1400" baseline="0"/>
                        <a:t> minuten</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1887055" cy="369332"/>
          </a:xfrm>
          <a:prstGeom prst="rect">
            <a:avLst/>
          </a:prstGeom>
        </p:spPr>
        <p:txBody>
          <a:bodyPr wrap="none">
            <a:spAutoFit/>
          </a:bodyPr>
          <a:lstStyle/>
          <a:p>
            <a:r>
              <a:rPr lang="nl-NL"/>
              <a:t>IBS-SEM-SVT-W43</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Stad van de toekomst</a:t>
            </a:r>
            <a:br>
              <a:rPr lang="nl-NL"/>
            </a:br>
            <a:r>
              <a:rPr lang="nl-NL" sz="3600" i="1"/>
              <a:t>Specialisatie Water en energie</a:t>
            </a: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32343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a:defRPr/>
            </a:pPr>
            <a:r>
              <a:rPr lang="nl-NL" sz="1600"/>
              <a:t>Zelfstandigheid </a:t>
            </a:r>
          </a:p>
          <a:p>
            <a:pPr>
              <a:defRPr/>
            </a:pPr>
            <a:r>
              <a:rPr lang="nl-NL" sz="1600"/>
              <a:t>Pro-activiteit </a:t>
            </a:r>
          </a:p>
          <a:p>
            <a:pPr>
              <a:defRPr/>
            </a:pPr>
            <a:r>
              <a:rPr lang="nl-NL" sz="1600"/>
              <a:t>Sociale oriëntatie </a:t>
            </a:r>
          </a:p>
          <a:p>
            <a:pPr>
              <a:defRPr/>
            </a:pPr>
            <a:r>
              <a:rPr lang="nl-NL" sz="1600"/>
              <a:t>Creativiteit</a:t>
            </a:r>
          </a:p>
        </p:txBody>
      </p:sp>
      <p:sp>
        <p:nvSpPr>
          <p:cNvPr id="19" name="Tekstvak 18"/>
          <p:cNvSpPr txBox="1"/>
          <p:nvPr/>
        </p:nvSpPr>
        <p:spPr>
          <a:xfrm>
            <a:off x="845419" y="1998712"/>
            <a:ext cx="4870986" cy="230832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maatschappelijke uitdagingen zijn er op het gebied van water en energie?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 ga je op zoek naar trends en ontwikkelingen?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Wie kunnen je helpen bij het zoeken naar nieuwe ontwikkelingen?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Aan wie wil je het plan presenteren en aan wie laat je het zien?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kun je je ontwerp visueel maken?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1887055" cy="369332"/>
          </a:xfrm>
          <a:prstGeom prst="rect">
            <a:avLst/>
          </a:prstGeom>
        </p:spPr>
        <p:txBody>
          <a:bodyPr wrap="none">
            <a:spAutoFit/>
          </a:bodyPr>
          <a:lstStyle/>
          <a:p>
            <a:r>
              <a:rPr lang="nl-NL"/>
              <a:t>IBS-SEM-SVT-W43</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Stad van de toekomst</a:t>
            </a:r>
            <a:br>
              <a:rPr lang="nl-NL"/>
            </a:br>
            <a:r>
              <a:rPr lang="nl-NL" sz="3600" i="1"/>
              <a:t>Specialisatie Water en energie</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77" y="4441808"/>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09288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b="1" dirty="0">
                <a:solidFill>
                  <a:srgbClr val="0070C0"/>
                </a:solidFill>
                <a:latin typeface="+mn-lt"/>
              </a:rPr>
              <a:t>Kennistoets</a:t>
            </a:r>
          </a:p>
          <a:p>
            <a:pPr eaLnBrk="1" hangingPunct="1">
              <a:spcBef>
                <a:spcPct val="0"/>
              </a:spcBef>
              <a:buFontTx/>
              <a:buNone/>
            </a:pPr>
            <a:endParaRPr lang="nl-NL" altLang="nl-NL" sz="1600" dirty="0">
              <a:latin typeface="+mn-lt"/>
            </a:endParaRPr>
          </a:p>
          <a:p>
            <a:pPr eaLnBrk="1" hangingPunct="1">
              <a:spcBef>
                <a:spcPct val="0"/>
              </a:spcBef>
              <a:buFontTx/>
              <a:buNone/>
            </a:pPr>
            <a:r>
              <a:rPr lang="nl-NL" altLang="nl-NL" sz="1600" dirty="0">
                <a:latin typeface="+mn-lt"/>
              </a:rPr>
              <a:t>De kennistoets gaat over de theorie die betrekking heeft op deze IBS.  In deze kennistoets wordt leerdoel 1 getoetst. Bij dit leerdoel horen verschillende succescriteria. </a:t>
            </a:r>
          </a:p>
          <a:p>
            <a:pPr eaLnBrk="1" hangingPunct="1">
              <a:spcBef>
                <a:spcPct val="0"/>
              </a:spcBef>
              <a:buFontTx/>
              <a:buNone/>
            </a:pPr>
            <a:r>
              <a:rPr lang="nl-NL" altLang="nl-NL" sz="1600" dirty="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21559"/>
            <a:ext cx="4813382" cy="408111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a:t>
            </a:r>
          </a:p>
          <a:p>
            <a:pPr>
              <a:spcAft>
                <a:spcPts val="0"/>
              </a:spcAft>
              <a:buNone/>
            </a:pPr>
            <a:r>
              <a:rPr lang="nl-NL" sz="1600" dirty="0">
                <a:latin typeface="+mn-lt"/>
              </a:rPr>
              <a:t>Leerdoel 1</a:t>
            </a:r>
          </a:p>
          <a:p>
            <a:pPr>
              <a:spcBef>
                <a:spcPts val="0"/>
              </a:spcBef>
              <a:buNone/>
            </a:pPr>
            <a:r>
              <a:rPr lang="nl-NL" sz="1600" dirty="0">
                <a:latin typeface="+mn-lt"/>
              </a:rPr>
              <a:t>- Je kunt de aangeboden begrippen voor de specialisatie Water en energie uitleggen en toepassen. </a:t>
            </a:r>
            <a:endParaRPr lang="nl-NL" sz="1600" dirty="0">
              <a:latin typeface="+mn-lt"/>
              <a:cs typeface="Calibri"/>
            </a:endParaRPr>
          </a:p>
          <a:p>
            <a:pPr>
              <a:spcBef>
                <a:spcPts val="0"/>
              </a:spcBef>
              <a:buNone/>
            </a:pPr>
            <a:r>
              <a:rPr lang="nl-NL" sz="1600" dirty="0">
                <a:latin typeface="+mn-lt"/>
              </a:rPr>
              <a:t>- Je kunt de aangeboden begrippen voor ‘vierde industriële revolutie’ uitleggen en toepassen. </a:t>
            </a:r>
          </a:p>
          <a:p>
            <a:pPr>
              <a:spcBef>
                <a:spcPts val="0"/>
              </a:spcBef>
              <a:buNone/>
            </a:pPr>
            <a:r>
              <a:rPr lang="nl-NL" sz="1600" dirty="0">
                <a:latin typeface="+mn-lt"/>
              </a:rPr>
              <a:t>- Je kunt de aangeboden begrippen voor ‘robotisering en AI’ uitleggen en toepassen.</a:t>
            </a:r>
          </a:p>
          <a:p>
            <a:pPr>
              <a:spcBef>
                <a:spcPts val="0"/>
              </a:spcBef>
              <a:buNone/>
            </a:pPr>
            <a:r>
              <a:rPr lang="nl-NL" sz="1600" dirty="0">
                <a:latin typeface="+mn-lt"/>
              </a:rPr>
              <a:t>- Je kunt de aangeboden begrippen voor ‘DESTEP’ uitleggen en toepassen.</a:t>
            </a:r>
          </a:p>
          <a:p>
            <a:pPr>
              <a:spcBef>
                <a:spcPts val="0"/>
              </a:spcBef>
              <a:buNone/>
            </a:pPr>
            <a:r>
              <a:rPr lang="nl-NL" sz="1600" dirty="0">
                <a:latin typeface="+mn-lt"/>
              </a:rPr>
              <a:t>- Je kunt de aangeboden begrippen voor ‘</a:t>
            </a:r>
            <a:r>
              <a:rPr lang="nl-NL" sz="1600" dirty="0" err="1">
                <a:latin typeface="+mn-lt"/>
              </a:rPr>
              <a:t>Better</a:t>
            </a:r>
            <a:r>
              <a:rPr lang="nl-NL" sz="1600" dirty="0">
                <a:latin typeface="+mn-lt"/>
              </a:rPr>
              <a:t> Life Index’ uitleggen en toepassen.</a:t>
            </a:r>
          </a:p>
          <a:p>
            <a:pPr>
              <a:spcBef>
                <a:spcPts val="0"/>
              </a:spcBef>
              <a:buNone/>
            </a:pPr>
            <a:r>
              <a:rPr lang="nl-NL" sz="1600" dirty="0">
                <a:latin typeface="+mn-lt"/>
              </a:rPr>
              <a:t>- Je kunt de aangeboden begrippen voor ‘duurzame stedelijke ontwikkelingen’ uitleggen en toepassen.</a:t>
            </a:r>
          </a:p>
          <a:p>
            <a:pPr>
              <a:spcBef>
                <a:spcPts val="0"/>
              </a:spcBef>
              <a:buNone/>
            </a:pPr>
            <a:r>
              <a:rPr lang="nl-NL" sz="1600" dirty="0">
                <a:latin typeface="+mn-lt"/>
              </a:rPr>
              <a:t>- Je kunt de aangeboden begrippen voor ‘</a:t>
            </a:r>
            <a:r>
              <a:rPr lang="nl-NL" sz="1600" dirty="0" err="1">
                <a:latin typeface="+mn-lt"/>
              </a:rPr>
              <a:t>SDG's</a:t>
            </a:r>
            <a:r>
              <a:rPr lang="nl-NL" sz="1600" dirty="0">
                <a:latin typeface="+mn-lt"/>
              </a:rPr>
              <a:t>’ uitleggen en toepassen.</a:t>
            </a:r>
          </a:p>
        </p:txBody>
      </p:sp>
      <p:sp>
        <p:nvSpPr>
          <p:cNvPr id="13" name="Rechthoek 12"/>
          <p:cNvSpPr/>
          <p:nvPr/>
        </p:nvSpPr>
        <p:spPr>
          <a:xfrm>
            <a:off x="10136183" y="6216646"/>
            <a:ext cx="1887055" cy="369332"/>
          </a:xfrm>
          <a:prstGeom prst="rect">
            <a:avLst/>
          </a:prstGeom>
        </p:spPr>
        <p:txBody>
          <a:bodyPr wrap="none">
            <a:spAutoFit/>
          </a:bodyPr>
          <a:lstStyle/>
          <a:p>
            <a:r>
              <a:rPr lang="nl-NL"/>
              <a:t>IBS-SEM-SVT-W43</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Stad van de toekomst</a:t>
            </a:r>
            <a:br>
              <a:rPr lang="nl-NL"/>
            </a:br>
            <a:r>
              <a:rPr lang="nl-NL" sz="3600" i="1"/>
              <a:t>Specialisatie Water en energie</a:t>
            </a:r>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735897" y="1547328"/>
            <a:ext cx="4820886"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b="1">
                <a:solidFill>
                  <a:srgbClr val="0070C0"/>
                </a:solidFill>
                <a:latin typeface="+mn-lt"/>
              </a:rPr>
              <a:t>Visiedocument</a:t>
            </a:r>
          </a:p>
          <a:p>
            <a:pPr>
              <a:spcBef>
                <a:spcPct val="0"/>
              </a:spcBef>
              <a:buNone/>
            </a:pPr>
            <a:r>
              <a:rPr lang="nl-NL" altLang="nl-NL" sz="1400">
                <a:latin typeface="+mn-lt"/>
              </a:rPr>
              <a:t>Het visiedocument maak je</a:t>
            </a:r>
            <a:r>
              <a:rPr lang="nl-NL" sz="1400"/>
              <a:t> voor jouw stad van de toekomst. </a:t>
            </a:r>
            <a:r>
              <a:rPr lang="nl-NL" altLang="nl-NL" sz="1400"/>
              <a:t>Met dit visiedocument </a:t>
            </a:r>
            <a:r>
              <a:rPr lang="nl-NL" altLang="nl-NL" sz="1400">
                <a:latin typeface="+mn-lt"/>
              </a:rPr>
              <a:t>worden leerdoelen 2 t/m 4 getoetst. Bij deze leerdoelen horen verschillende succescriteria. </a:t>
            </a:r>
          </a:p>
        </p:txBody>
      </p:sp>
      <p:sp>
        <p:nvSpPr>
          <p:cNvPr id="9" name="Tekstvak 8"/>
          <p:cNvSpPr txBox="1"/>
          <p:nvPr/>
        </p:nvSpPr>
        <p:spPr>
          <a:xfrm>
            <a:off x="735896" y="3202823"/>
            <a:ext cx="4820887" cy="232063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a:t>
            </a:r>
          </a:p>
          <a:p>
            <a:pPr>
              <a:spcBef>
                <a:spcPct val="20000"/>
              </a:spcBef>
            </a:pPr>
            <a:r>
              <a:rPr lang="nl-NL" sz="1400" b="0">
                <a:solidFill>
                  <a:schemeClr val="tx1"/>
                </a:solidFill>
              </a:rPr>
              <a:t>Leerdoel 2</a:t>
            </a:r>
          </a:p>
          <a:p>
            <a:pPr>
              <a:spcBef>
                <a:spcPts val="0"/>
              </a:spcBef>
            </a:pPr>
            <a:r>
              <a:rPr lang="nl-NL" sz="1400" b="0">
                <a:solidFill>
                  <a:schemeClr val="tx1"/>
                </a:solidFill>
                <a:latin typeface="Calibri" panose="020F0502020204030204" pitchFamily="34" charset="0"/>
              </a:rPr>
              <a:t>-Je kunt wetenschappelijke literatuur vinden over trends op het gebied van duurzame water- en energievoorziening.</a:t>
            </a:r>
          </a:p>
          <a:p>
            <a:pPr>
              <a:spcBef>
                <a:spcPts val="0"/>
              </a:spcBef>
            </a:pPr>
            <a:r>
              <a:rPr lang="nl-NL" sz="1400" b="0">
                <a:solidFill>
                  <a:schemeClr val="tx1"/>
                </a:solidFill>
                <a:latin typeface="Calibri" panose="020F0502020204030204" pitchFamily="34" charset="0"/>
              </a:rPr>
              <a:t>-Je kunt onderzoek doen naar de maatschappelijke uitdagingen/problemen op het gebied van duurzame water- en energievoorziening.</a:t>
            </a:r>
          </a:p>
          <a:p>
            <a:pPr>
              <a:spcBef>
                <a:spcPts val="0"/>
              </a:spcBef>
            </a:pPr>
            <a:r>
              <a:rPr lang="nl-NL" sz="1400" b="0">
                <a:solidFill>
                  <a:schemeClr val="tx1"/>
                </a:solidFill>
                <a:latin typeface="Calibri" panose="020F0502020204030204" pitchFamily="34" charset="0"/>
              </a:rPr>
              <a:t>-Je kunt voorbeelden geven van problemen/uitdagingen op het gebied van duurzame water- en energievoorziening.</a:t>
            </a:r>
          </a:p>
          <a:p>
            <a:pPr>
              <a:spcBef>
                <a:spcPts val="0"/>
              </a:spcBef>
            </a:pPr>
            <a:r>
              <a:rPr lang="nl-NL" sz="1400" b="0">
                <a:solidFill>
                  <a:schemeClr val="tx1"/>
                </a:solidFill>
                <a:latin typeface="Calibri" panose="020F0502020204030204" pitchFamily="34" charset="0"/>
              </a:rPr>
              <a:t>-Je kunt een bezoek aan een best </a:t>
            </a:r>
            <a:r>
              <a:rPr lang="nl-NL" sz="1400" b="0" err="1">
                <a:solidFill>
                  <a:schemeClr val="tx1"/>
                </a:solidFill>
                <a:latin typeface="Calibri" panose="020F0502020204030204" pitchFamily="34" charset="0"/>
              </a:rPr>
              <a:t>practice</a:t>
            </a:r>
            <a:r>
              <a:rPr lang="nl-NL" sz="1400" b="0">
                <a:solidFill>
                  <a:schemeClr val="tx1"/>
                </a:solidFill>
                <a:latin typeface="Calibri" panose="020F0502020204030204" pitchFamily="34" charset="0"/>
              </a:rPr>
              <a:t> koppelen aan je visie.</a:t>
            </a:r>
          </a:p>
        </p:txBody>
      </p:sp>
      <p:sp>
        <p:nvSpPr>
          <p:cNvPr id="10" name="Tekstvak 9"/>
          <p:cNvSpPr txBox="1">
            <a:spLocks noChangeArrowheads="1"/>
          </p:cNvSpPr>
          <p:nvPr/>
        </p:nvSpPr>
        <p:spPr bwMode="auto">
          <a:xfrm>
            <a:off x="6402919" y="1542846"/>
            <a:ext cx="5292371" cy="232063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a:t>
            </a:r>
          </a:p>
          <a:p>
            <a:pPr>
              <a:spcAft>
                <a:spcPts val="0"/>
              </a:spcAft>
              <a:buNone/>
            </a:pPr>
            <a:r>
              <a:rPr lang="nl-NL" sz="1400">
                <a:latin typeface="+mn-lt"/>
              </a:rPr>
              <a:t>Leerdoel 3</a:t>
            </a:r>
          </a:p>
          <a:p>
            <a:pPr>
              <a:spcBef>
                <a:spcPts val="0"/>
              </a:spcBef>
              <a:spcAft>
                <a:spcPts val="0"/>
              </a:spcAft>
              <a:buNone/>
            </a:pPr>
            <a:r>
              <a:rPr lang="nl-NL" sz="1400"/>
              <a:t>-Je kunt actuele bronnen gebruiken om trends en ontwikkelingen te benoemen.</a:t>
            </a:r>
          </a:p>
          <a:p>
            <a:pPr>
              <a:spcBef>
                <a:spcPts val="0"/>
              </a:spcBef>
              <a:spcAft>
                <a:spcPts val="0"/>
              </a:spcAft>
              <a:buNone/>
            </a:pPr>
            <a:r>
              <a:rPr lang="nl-NL" sz="1400"/>
              <a:t>-Je kunt de informatie over trends in duurzame water- en energievoorziening analyseren. </a:t>
            </a:r>
          </a:p>
          <a:p>
            <a:pPr>
              <a:spcBef>
                <a:spcPts val="0"/>
              </a:spcBef>
              <a:spcAft>
                <a:spcPts val="0"/>
              </a:spcAft>
              <a:buNone/>
            </a:pPr>
            <a:r>
              <a:rPr lang="nl-NL" sz="1400"/>
              <a:t>-Je kunt ontwikkelingen van de 4e industriële revolutie meenemen in je visie. </a:t>
            </a:r>
          </a:p>
          <a:p>
            <a:pPr>
              <a:spcBef>
                <a:spcPts val="0"/>
              </a:spcBef>
              <a:spcAft>
                <a:spcPts val="0"/>
              </a:spcAft>
              <a:buNone/>
            </a:pPr>
            <a:r>
              <a:rPr lang="nl-NL" sz="1400"/>
              <a:t>-Je kunt de gevolgen van </a:t>
            </a:r>
            <a:r>
              <a:rPr lang="nl-NL" sz="1400" err="1"/>
              <a:t>the</a:t>
            </a:r>
            <a:r>
              <a:rPr lang="nl-NL" sz="1400"/>
              <a:t> internet of </a:t>
            </a:r>
            <a:r>
              <a:rPr lang="nl-NL" sz="1400" err="1"/>
              <a:t>things</a:t>
            </a:r>
            <a:r>
              <a:rPr lang="nl-NL" sz="1400"/>
              <a:t> verwerken in je visie.</a:t>
            </a:r>
          </a:p>
          <a:p>
            <a:pPr>
              <a:spcBef>
                <a:spcPts val="0"/>
              </a:spcBef>
              <a:spcAft>
                <a:spcPts val="0"/>
              </a:spcAft>
              <a:buNone/>
            </a:pPr>
            <a:r>
              <a:rPr lang="nl-NL" sz="1400"/>
              <a:t>-Je kunt een balans vinden tussen de globale en </a:t>
            </a:r>
            <a:r>
              <a:rPr lang="nl-NL" sz="1400" err="1"/>
              <a:t>locale</a:t>
            </a:r>
            <a:r>
              <a:rPr lang="nl-NL" sz="1400"/>
              <a:t> markt.</a:t>
            </a:r>
          </a:p>
        </p:txBody>
      </p:sp>
      <p:sp>
        <p:nvSpPr>
          <p:cNvPr id="13" name="Rechthoek 12"/>
          <p:cNvSpPr/>
          <p:nvPr/>
        </p:nvSpPr>
        <p:spPr>
          <a:xfrm>
            <a:off x="10136183" y="6216646"/>
            <a:ext cx="1887055" cy="369332"/>
          </a:xfrm>
          <a:prstGeom prst="rect">
            <a:avLst/>
          </a:prstGeom>
        </p:spPr>
        <p:txBody>
          <a:bodyPr wrap="none">
            <a:spAutoFit/>
          </a:bodyPr>
          <a:lstStyle/>
          <a:p>
            <a:r>
              <a:rPr lang="nl-NL"/>
              <a:t>IBS-SEM-SVT-W43</a:t>
            </a:r>
            <a:endParaRPr lang="nl-NL">
              <a:solidFill>
                <a:schemeClr val="bg1">
                  <a:lumMod val="50000"/>
                </a:schemeClr>
              </a:solidFill>
            </a:endParaRPr>
          </a:p>
        </p:txBody>
      </p:sp>
      <p:sp>
        <p:nvSpPr>
          <p:cNvPr id="11" name="Titel 1"/>
          <p:cNvSpPr>
            <a:spLocks noGrp="1"/>
          </p:cNvSpPr>
          <p:nvPr>
            <p:ph type="title"/>
          </p:nvPr>
        </p:nvSpPr>
        <p:spPr>
          <a:xfrm>
            <a:off x="838200" y="195427"/>
            <a:ext cx="10515600" cy="1325563"/>
          </a:xfrm>
        </p:spPr>
        <p:txBody>
          <a:bodyPr>
            <a:normAutofit/>
          </a:bodyPr>
          <a:lstStyle/>
          <a:p>
            <a:r>
              <a:rPr lang="nl-NL"/>
              <a:t>IBS Stad van de toekomst</a:t>
            </a:r>
            <a:br>
              <a:rPr lang="nl-NL"/>
            </a:br>
            <a:r>
              <a:rPr lang="nl-NL" sz="3600" i="1"/>
              <a:t>Specialisatie Water en energie</a:t>
            </a:r>
          </a:p>
        </p:txBody>
      </p:sp>
      <p:sp>
        <p:nvSpPr>
          <p:cNvPr id="12" name="Tekstvak 11"/>
          <p:cNvSpPr txBox="1">
            <a:spLocks noChangeArrowheads="1"/>
          </p:cNvSpPr>
          <p:nvPr/>
        </p:nvSpPr>
        <p:spPr bwMode="auto">
          <a:xfrm>
            <a:off x="6402919" y="3967618"/>
            <a:ext cx="5291132" cy="210519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a:t>
            </a:r>
          </a:p>
          <a:p>
            <a:pPr>
              <a:spcAft>
                <a:spcPts val="0"/>
              </a:spcAft>
              <a:buNone/>
            </a:pPr>
            <a:r>
              <a:rPr lang="nl-NL" sz="1400">
                <a:latin typeface="+mn-lt"/>
              </a:rPr>
              <a:t>Leerdoel 4</a:t>
            </a:r>
          </a:p>
          <a:p>
            <a:pPr>
              <a:spcBef>
                <a:spcPts val="0"/>
              </a:spcBef>
              <a:spcAft>
                <a:spcPts val="0"/>
              </a:spcAft>
              <a:buNone/>
            </a:pPr>
            <a:r>
              <a:rPr lang="nl-NL" sz="1400"/>
              <a:t>-Je kunt een visie vormen op het gebied van duurzame water- en energievoorziening. </a:t>
            </a:r>
          </a:p>
          <a:p>
            <a:pPr>
              <a:spcBef>
                <a:spcPts val="0"/>
              </a:spcBef>
              <a:spcAft>
                <a:spcPts val="0"/>
              </a:spcAft>
              <a:buNone/>
            </a:pPr>
            <a:r>
              <a:rPr lang="nl-NL" sz="1400"/>
              <a:t>-Je kunt aantonen welke thema's je uit de opleiding gebruikt hebt om tot deze visie te komen. </a:t>
            </a:r>
          </a:p>
          <a:p>
            <a:pPr>
              <a:spcBef>
                <a:spcPts val="0"/>
              </a:spcBef>
              <a:spcAft>
                <a:spcPts val="0"/>
              </a:spcAft>
              <a:buNone/>
            </a:pPr>
            <a:r>
              <a:rPr lang="nl-NL" sz="1400"/>
              <a:t>-Je kunt nieuwe kennis vergaren en toepassen in je visie. </a:t>
            </a:r>
          </a:p>
          <a:p>
            <a:pPr>
              <a:spcBef>
                <a:spcPts val="0"/>
              </a:spcBef>
              <a:spcAft>
                <a:spcPts val="0"/>
              </a:spcAft>
              <a:buNone/>
            </a:pPr>
            <a:r>
              <a:rPr lang="nl-NL" sz="1400"/>
              <a:t>-Je kunt een visuele weergave maken van je ontwerp met een bijbehorende onderbouwing.</a:t>
            </a:r>
          </a:p>
        </p:txBody>
      </p:sp>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1457892" cy="758281"/>
          </a:xfrm>
        </p:spPr>
        <p:txBody>
          <a:bodyPr>
            <a:normAutofit/>
          </a:bodyPr>
          <a:lstStyle/>
          <a:p>
            <a:r>
              <a:rPr lang="nl-NL" dirty="0"/>
              <a:t>Voorwaarde voor beoordeling visiedocument</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3" y="4232274"/>
            <a:ext cx="52243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Visiedocument</a:t>
            </a:r>
          </a:p>
          <a:p>
            <a:pPr>
              <a:spcBef>
                <a:spcPct val="0"/>
              </a:spcBef>
              <a:buNone/>
            </a:pPr>
            <a:r>
              <a:rPr lang="nl-NL" altLang="nl-NL" sz="1600" dirty="0">
                <a:latin typeface="+mn-lt"/>
                <a:cs typeface="Calibri"/>
              </a:rPr>
              <a:t>Het visiedocument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838200" y="1934093"/>
            <a:ext cx="48208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800" b="1" dirty="0">
                <a:solidFill>
                  <a:srgbClr val="0070C0"/>
                </a:solidFill>
                <a:latin typeface="+mn-lt"/>
              </a:rPr>
              <a:t>Reflectiegesprek</a:t>
            </a:r>
          </a:p>
          <a:p>
            <a:pPr>
              <a:spcBef>
                <a:spcPct val="0"/>
              </a:spcBef>
              <a:buNone/>
            </a:pPr>
            <a:r>
              <a:rPr lang="nl-NL" altLang="nl-NL" sz="1600" dirty="0"/>
              <a:t>Je voert </a:t>
            </a:r>
            <a:r>
              <a:rPr lang="nl-NL" altLang="nl-NL" sz="1600"/>
              <a:t>een reflectiegesprek </a:t>
            </a:r>
            <a:r>
              <a:rPr lang="nl-NL" altLang="nl-NL" sz="1600" dirty="0"/>
              <a:t>over je eigen handelen tijdens de periode en de koppeling met de werkprocessen. Hiermee wordt leerdoel 5 getoetst. </a:t>
            </a:r>
          </a:p>
        </p:txBody>
      </p:sp>
      <p:sp>
        <p:nvSpPr>
          <p:cNvPr id="11" name="Rechthoek 10"/>
          <p:cNvSpPr/>
          <p:nvPr/>
        </p:nvSpPr>
        <p:spPr>
          <a:xfrm>
            <a:off x="10136183" y="6216646"/>
            <a:ext cx="1887055" cy="369332"/>
          </a:xfrm>
          <a:prstGeom prst="rect">
            <a:avLst/>
          </a:prstGeom>
        </p:spPr>
        <p:txBody>
          <a:bodyPr wrap="none">
            <a:spAutoFit/>
          </a:bodyPr>
          <a:lstStyle/>
          <a:p>
            <a:r>
              <a:rPr lang="nl-NL"/>
              <a:t>IBS-SEM-SVT-W43</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096000" y="1934093"/>
            <a:ext cx="5477882" cy="2554545"/>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a:t>
            </a:r>
          </a:p>
          <a:p>
            <a:pPr>
              <a:buFont typeface="Arial" panose="020B0604020202020204" pitchFamily="34" charset="0"/>
              <a:buNone/>
            </a:pPr>
            <a:r>
              <a:rPr lang="nl-NL" sz="1600">
                <a:latin typeface="+mn-lt"/>
              </a:rPr>
              <a:t>Leerdoel 5</a:t>
            </a:r>
          </a:p>
          <a:p>
            <a:pPr marL="0" indent="0">
              <a:lnSpc>
                <a:spcPct val="100000"/>
              </a:lnSpc>
              <a:spcBef>
                <a:spcPts val="0"/>
              </a:spcBef>
              <a:spcAft>
                <a:spcPts val="0"/>
              </a:spcAft>
              <a:buNone/>
            </a:pPr>
            <a:r>
              <a:rPr lang="nl-NL" sz="1600">
                <a:latin typeface="+mn-lt"/>
              </a:rPr>
              <a:t>-Je kunt de uitvoering van de opdracht evalueren aan de hand van de werkprocessen. </a:t>
            </a:r>
          </a:p>
          <a:p>
            <a:pPr marL="0" indent="0">
              <a:lnSpc>
                <a:spcPct val="100000"/>
              </a:lnSpc>
              <a:spcBef>
                <a:spcPts val="0"/>
              </a:spcBef>
              <a:spcAft>
                <a:spcPts val="0"/>
              </a:spcAft>
              <a:buNone/>
            </a:pPr>
            <a:r>
              <a:rPr lang="nl-NL" sz="1600">
                <a:latin typeface="+mn-lt"/>
              </a:rPr>
              <a:t>-Je kunt verbeterpunten op je eigen handelen formuleren.  </a:t>
            </a:r>
          </a:p>
          <a:p>
            <a:pPr marL="0" indent="0">
              <a:lnSpc>
                <a:spcPct val="100000"/>
              </a:lnSpc>
              <a:spcBef>
                <a:spcPts val="0"/>
              </a:spcBef>
              <a:spcAft>
                <a:spcPts val="0"/>
              </a:spcAft>
              <a:buNone/>
            </a:pPr>
            <a:r>
              <a:rPr lang="nl-NL" sz="1600">
                <a:latin typeface="+mn-lt"/>
              </a:rPr>
              <a:t>-Je kunt je verbeterpunten vertalen naar concrete acties.</a:t>
            </a:r>
          </a:p>
          <a:p>
            <a:pPr marL="0" indent="0">
              <a:lnSpc>
                <a:spcPct val="100000"/>
              </a:lnSpc>
              <a:spcBef>
                <a:spcPts val="0"/>
              </a:spcBef>
              <a:spcAft>
                <a:spcPts val="0"/>
              </a:spcAft>
              <a:buNone/>
            </a:pPr>
            <a:r>
              <a:rPr lang="nl-NL" sz="1600">
                <a:latin typeface="+mn-lt"/>
              </a:rPr>
              <a:t>-Je kunt sterke punten van je eigen handelen formuleren.</a:t>
            </a:r>
          </a:p>
          <a:p>
            <a:pPr marL="0" indent="0">
              <a:lnSpc>
                <a:spcPct val="100000"/>
              </a:lnSpc>
              <a:spcBef>
                <a:spcPts val="0"/>
              </a:spcBef>
              <a:spcAft>
                <a:spcPts val="0"/>
              </a:spcAft>
              <a:buNone/>
            </a:pPr>
            <a:r>
              <a:rPr lang="nl-NL" sz="1600">
                <a:latin typeface="+mn-lt"/>
              </a:rPr>
              <a:t>-Je kunt je sterke punten onderbouwen met voorbeelden uit de praktijk.</a:t>
            </a:r>
          </a:p>
          <a:p>
            <a:pPr marL="0" indent="0">
              <a:lnSpc>
                <a:spcPct val="100000"/>
              </a:lnSpc>
              <a:spcBef>
                <a:spcPts val="0"/>
              </a:spcBef>
              <a:spcAft>
                <a:spcPts val="0"/>
              </a:spcAft>
              <a:buNone/>
            </a:pPr>
            <a:r>
              <a:rPr lang="nl-NL" sz="1600">
                <a:latin typeface="+mn-lt"/>
              </a:rPr>
              <a:t>-Je kunt je eigen leiderschap binnen de opdracht evalueren.</a:t>
            </a:r>
          </a:p>
        </p:txBody>
      </p:sp>
      <p:sp>
        <p:nvSpPr>
          <p:cNvPr id="13" name="Titel 1"/>
          <p:cNvSpPr>
            <a:spLocks noGrp="1"/>
          </p:cNvSpPr>
          <p:nvPr>
            <p:ph type="title"/>
          </p:nvPr>
        </p:nvSpPr>
        <p:spPr>
          <a:xfrm>
            <a:off x="838200" y="389411"/>
            <a:ext cx="10515600" cy="1325563"/>
          </a:xfrm>
        </p:spPr>
        <p:txBody>
          <a:bodyPr>
            <a:normAutofit/>
          </a:bodyPr>
          <a:lstStyle/>
          <a:p>
            <a:r>
              <a:rPr lang="nl-NL"/>
              <a:t>IBS Stad van de toekomst</a:t>
            </a:r>
            <a:br>
              <a:rPr lang="nl-NL"/>
            </a:br>
            <a:r>
              <a:rPr lang="nl-NL" sz="3600" i="1"/>
              <a:t>Specialisatie Water en energie</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689" y="4675241"/>
            <a:ext cx="3395494" cy="1910737"/>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4DE143-1574-4544-A8B5-C576A5F7D5C1}">
  <ds:schemaRefs>
    <ds:schemaRef ds:uri="http://schemas.microsoft.com/sharepoint/v3/contenttype/forms"/>
  </ds:schemaRefs>
</ds:datastoreItem>
</file>

<file path=customXml/itemProps2.xml><?xml version="1.0" encoding="utf-8"?>
<ds:datastoreItem xmlns:ds="http://schemas.openxmlformats.org/officeDocument/2006/customXml" ds:itemID="{04104119-7CD9-4936-8276-56292F8EE60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D0DE90A-D375-427B-80F4-942E42D1D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1058</Words>
  <Application>Microsoft Office PowerPoint</Application>
  <PresentationFormat>Breedbeeld</PresentationFormat>
  <Paragraphs>117</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Stad van de toekomst – periode 3 Specialisatie Water en energie</vt:lpstr>
      <vt:lpstr>IBS Stad van de toekomst Specialisatie Water en energie</vt:lpstr>
      <vt:lpstr>IBS Stad van de toekomst Specialisatie Water en energie</vt:lpstr>
      <vt:lpstr>IBS Stad van de toekomst Specialisatie Water en energie</vt:lpstr>
      <vt:lpstr>IBS Stad van de toekomst Specialisatie Water en energie</vt:lpstr>
      <vt:lpstr>Voorwaarde voor beoordeling visiedocument</vt:lpstr>
      <vt:lpstr>IBS Stad van de toekomst Specialisatie Water en energie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2020-07-13T08:03:35Z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